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63" r:id="rId4"/>
    <p:sldId id="257" r:id="rId5"/>
    <p:sldId id="262" r:id="rId6"/>
    <p:sldId id="259" r:id="rId7"/>
    <p:sldId id="265" r:id="rId8"/>
    <p:sldId id="258" r:id="rId9"/>
    <p:sldId id="264" r:id="rId10"/>
  </p:sldIdLst>
  <p:sldSz cx="12192000" cy="6858000"/>
  <p:notesSz cx="6858000" cy="9144000"/>
  <p:embeddedFontLst>
    <p:embeddedFont>
      <p:font typeface="Ubuntu" charset="0"/>
      <p:regular r:id="rId12"/>
      <p:bold r:id="rId13"/>
      <p:italic r:id="rId14"/>
      <p:boldItalic r:id="rId15"/>
    </p:embeddedFont>
    <p:embeddedFont>
      <p:font typeface="Martian Mono" charset="0"/>
      <p:bold r:id="rId16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3" d="100"/>
          <a:sy n="83" d="100"/>
        </p:scale>
        <p:origin x="-629" y="-57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5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EE2054A5-0CC6-42C6-A23F-32FE9D6F656F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Martian Mono" panose="020B0009020000000004" pitchFamily="49" charset="0"/>
              </a:defRPr>
            </a:lvl1pPr>
          </a:lstStyle>
          <a:p>
            <a:fld id="{3A01420F-3123-41C2-A992-74E2209058BF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961652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Martian Mono" panose="020B0009020000000004" pitchFamily="49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Титульный слайд. Изменять не надо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75264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 названием выступления и ФИО оратора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4072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Финальный слайд включается после выступления, чтобы задающие вопросы могли видеть название темы целиком и ФИО оратора.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3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5734277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1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0330293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/>
              <a:t>Слайд со значками, которые можно использовать в презентации.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5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11246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3 и примером расцветки текста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6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193223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Слайд с фоном № 2 и примером расцветки текста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01420F-3123-41C2-A992-74E2209058BF}" type="slidenum">
              <a:rPr lang="ru-RU" smtClean="0"/>
              <a:pPr/>
              <a:t>8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57722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772DD82A-B6E6-5DC9-6772-0D0458F7B1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="" xmlns:a16="http://schemas.microsoft.com/office/drawing/2014/main" id="{BE090E9A-321C-6684-D41D-E52DA82F8B1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latin typeface="Martian Mono" panose="020B0009020000000004" pitchFamily="49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dirty="0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3D67C21-95D5-7D55-BAFD-0D63791C5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4DD77B07-D57D-9BF5-0B3A-DDF5910B05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904970F-4982-D543-AEF7-F97E6A3798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195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7B5FA19-609B-D449-68B8-C9607B4E7C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F76BA776-54C7-5B43-D5DC-D334552CF60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86589314-88B8-36C8-053E-0C726322D3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AD6DFC9-3500-54EB-45BC-A0628F982D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F67E1836-64C0-24D0-35C4-55B2F1469C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389686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="" xmlns:a16="http://schemas.microsoft.com/office/drawing/2014/main" id="{F7964763-6979-C437-7602-F16D0AAF478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="" xmlns:a16="http://schemas.microsoft.com/office/drawing/2014/main" id="{B6296147-10A5-5C6D-BA47-9C6AF08B0B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4362EDBC-E482-C067-FF24-C28321F3C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11A90287-964F-59FE-3895-0BB3468C53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B4F134F3-239C-F6E2-E063-6EE1E7BE4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514610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B5A6753A-0363-2815-0EB1-481D1FA95A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9B6B8969-6DEB-ACF0-ED57-68BC3B7EAC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974B6F1A-5C0B-E8A1-B8D5-EAFA6D9D3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DB37BBC-954B-5A1D-7DB8-9A3E077ED7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9A086D00-7D58-43D1-CAE6-DB4BD6FCB4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844815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39526FD4-21CA-D41E-F00B-61736466C6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BAC4161-73BE-0B26-496A-52262FC737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D924325F-B21F-32F4-0C99-7CDB7AF19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B4DAF920-12A5-D9AB-436C-1A51ED4B53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3439F7A1-0284-EC7A-7B7A-9D97A1EFD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603543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972BB04C-DC87-1764-203C-7669C1B679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5966B15C-B09D-FF18-E278-8635F280AF8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5DED7BA0-6615-3935-8FA6-20D7F6BF27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57B1AC66-2121-CB51-EB90-2B8D39DE80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4D43B8E4-77A8-7B43-8AAF-68015D4647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E0C635C-0228-8BDF-BE78-CA13166DFE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490060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4AC92E88-5CF3-B717-A43D-0BD56AECF8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5E814DC6-B722-A8D0-9E57-DEE73C3AF6A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="" xmlns:a16="http://schemas.microsoft.com/office/drawing/2014/main" id="{CCF02745-CD9E-1651-0A39-4DCA16859F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="" xmlns:a16="http://schemas.microsoft.com/office/drawing/2014/main" id="{8773AC85-2A47-E484-EF29-258055E1C24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Martian Mono" panose="020B0009020000000004" pitchFamily="49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="" xmlns:a16="http://schemas.microsoft.com/office/drawing/2014/main" id="{0B4A5EDA-FE27-1A50-C6B6-E60B7259A93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  <a:lvl2pPr>
              <a:defRPr>
                <a:latin typeface="Martian Mono" panose="020B0009020000000004" pitchFamily="49" charset="0"/>
              </a:defRPr>
            </a:lvl2pPr>
            <a:lvl3pPr>
              <a:defRPr>
                <a:latin typeface="Martian Mono" panose="020B0009020000000004" pitchFamily="49" charset="0"/>
              </a:defRPr>
            </a:lvl3pPr>
            <a:lvl4pPr>
              <a:defRPr>
                <a:latin typeface="Martian Mono" panose="020B0009020000000004" pitchFamily="49" charset="0"/>
              </a:defRPr>
            </a:lvl4pPr>
            <a:lvl5pPr>
              <a:defRPr>
                <a:latin typeface="Martian Mono" panose="020B0009020000000004" pitchFamily="49" charset="0"/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="" xmlns:a16="http://schemas.microsoft.com/office/drawing/2014/main" id="{9CE7D76E-B58A-988A-025D-E49B514533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="" xmlns:a16="http://schemas.microsoft.com/office/drawing/2014/main" id="{07E8056F-0D82-0147-65F5-062CD65DA1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9" name="Номер слайда 8">
            <a:extLst>
              <a:ext uri="{FF2B5EF4-FFF2-40B4-BE49-F238E27FC236}">
                <a16:creationId xmlns="" xmlns:a16="http://schemas.microsoft.com/office/drawing/2014/main" id="{7CCF73D8-EFAF-7D97-C4A5-D30F05D0B4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0974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88713BFB-9AC3-C812-1547-EF8DEA5855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="" xmlns:a16="http://schemas.microsoft.com/office/drawing/2014/main" id="{EF9F4858-C11C-901E-B4BB-F4B1CE8FB2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="" xmlns:a16="http://schemas.microsoft.com/office/drawing/2014/main" id="{84D6684A-ECA0-7B0C-BA45-537AC83AEB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>
            <a:extLst>
              <a:ext uri="{FF2B5EF4-FFF2-40B4-BE49-F238E27FC236}">
                <a16:creationId xmlns="" xmlns:a16="http://schemas.microsoft.com/office/drawing/2014/main" id="{07539DA4-DB68-18D5-2AF1-E05975960C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33191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="" xmlns:a16="http://schemas.microsoft.com/office/drawing/2014/main" id="{2AEE77A0-F29A-F2A8-D810-110D762A9F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="" xmlns:a16="http://schemas.microsoft.com/office/drawing/2014/main" id="{76ACDC2D-41A1-DEFD-1432-F58016C12B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4" name="Номер слайда 3">
            <a:extLst>
              <a:ext uri="{FF2B5EF4-FFF2-40B4-BE49-F238E27FC236}">
                <a16:creationId xmlns="" xmlns:a16="http://schemas.microsoft.com/office/drawing/2014/main" id="{F496578E-A594-98BB-E453-DD0CBB8339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44567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A14B2961-9CB0-9538-1650-DE6C3D3E93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="" xmlns:a16="http://schemas.microsoft.com/office/drawing/2014/main" id="{2B8D77AB-D0BD-38CC-1BE7-CFFAC8CD2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>
                <a:latin typeface="Martian Mono" panose="020B0009020000000004" pitchFamily="49" charset="0"/>
              </a:defRPr>
            </a:lvl1pPr>
            <a:lvl2pPr>
              <a:defRPr sz="2800">
                <a:latin typeface="Martian Mono" panose="020B0009020000000004" pitchFamily="49" charset="0"/>
              </a:defRPr>
            </a:lvl2pPr>
            <a:lvl3pPr>
              <a:defRPr sz="2400">
                <a:latin typeface="Martian Mono" panose="020B0009020000000004" pitchFamily="49" charset="0"/>
              </a:defRPr>
            </a:lvl3pPr>
            <a:lvl4pPr>
              <a:defRPr sz="2000">
                <a:latin typeface="Martian Mono" panose="020B0009020000000004" pitchFamily="49" charset="0"/>
              </a:defRPr>
            </a:lvl4pPr>
            <a:lvl5pPr>
              <a:defRPr sz="2000">
                <a:latin typeface="Martian Mono" panose="020B0009020000000004" pitchFamily="49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A9C53CCF-C172-52C9-3509-50AE523E5C0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B18D1514-AD8E-364C-077B-A8D8F46E76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B8EF5B47-E0CF-00B2-B797-033BDFCBB1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AE0ED54A-DE2F-AB4C-43AF-5735757316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41187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E3522698-0F88-5658-65A8-86BB484EA0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="" xmlns:a16="http://schemas.microsoft.com/office/drawing/2014/main" id="{BDD7C31F-1DF5-78A0-B90E-A92005BD044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>
                <a:latin typeface="Martian Mono" panose="020B0009020000000004" pitchFamily="49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>
            <a:extLst>
              <a:ext uri="{FF2B5EF4-FFF2-40B4-BE49-F238E27FC236}">
                <a16:creationId xmlns="" xmlns:a16="http://schemas.microsoft.com/office/drawing/2014/main" id="{7B7163B2-E9E9-4A6F-94B2-9A4496026CC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latin typeface="Martian Mono" panose="020B0009020000000004" pitchFamily="49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="" xmlns:a16="http://schemas.microsoft.com/office/drawing/2014/main" id="{F92E45A2-CBE0-2CF0-272C-9E901FD7C6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="" xmlns:a16="http://schemas.microsoft.com/office/drawing/2014/main" id="{04152A5B-1A3D-924E-1C9F-05C88B464F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7" name="Номер слайда 6">
            <a:extLst>
              <a:ext uri="{FF2B5EF4-FFF2-40B4-BE49-F238E27FC236}">
                <a16:creationId xmlns="" xmlns:a16="http://schemas.microsoft.com/office/drawing/2014/main" id="{078845EF-A621-B548-1061-5259D49392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025461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="" xmlns:a16="http://schemas.microsoft.com/office/drawing/2014/main" id="{183D8B67-7A70-6BFC-9D12-42867ADB4B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="" xmlns:a16="http://schemas.microsoft.com/office/drawing/2014/main" id="{918E7DB0-BE9C-9805-85BE-FD45929917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 err="1"/>
              <a:t>Четвертый</a:t>
            </a:r>
            <a:r>
              <a:rPr lang="ru-RU" dirty="0"/>
              <a:t>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="" xmlns:a16="http://schemas.microsoft.com/office/drawing/2014/main" id="{3848B221-378A-0F18-7A02-FAECA29A2AB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E20BC1B6-2DC4-46DE-9E71-26346EC0CC24}" type="datetimeFigureOut">
              <a:rPr lang="ru-RU" smtClean="0"/>
              <a:pPr/>
              <a:t>25.08.2025</a:t>
            </a:fld>
            <a:endParaRPr lang="ru-RU" dirty="0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="" xmlns:a16="http://schemas.microsoft.com/office/drawing/2014/main" id="{310153EB-3A4A-B27E-96AD-AB22D5F0FE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>
            <a:extLst>
              <a:ext uri="{FF2B5EF4-FFF2-40B4-BE49-F238E27FC236}">
                <a16:creationId xmlns="" xmlns:a16="http://schemas.microsoft.com/office/drawing/2014/main" id="{AD5B9FBD-22B4-F592-9CFB-33241ACCBC0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  <a:latin typeface="Martian Mono" panose="020B0009020000000004" pitchFamily="49" charset="0"/>
              </a:defRPr>
            </a:lvl1pPr>
          </a:lstStyle>
          <a:p>
            <a:fld id="{8EE1CAF3-539E-4889-A617-CC340C9B1B51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177790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Martian Mono" panose="020B0009020000000004" pitchFamily="49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Martian Mono" panose="020B0009020000000004" pitchFamily="49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hyperlink" Target="https://new.institutpk.ru/kursy/vnebjudzhetnye-kursy-povysheniya-kvalifikacii/kursy-povysheniya-kvalifikacii-zaochnaya-forma/programmy-po-aktualnym-napravleniyam-obrazovatelnoj-praktiki-zaochnaya-forma/" TargetMode="External"/><Relationship Id="rId10" Type="http://schemas.openxmlformats.org/officeDocument/2006/relationships/image" Target="../media/image11.png"/><Relationship Id="rId4" Type="http://schemas.openxmlformats.org/officeDocument/2006/relationships/hyperlink" Target="https://new.institutpk.ru/kursy/kursy-po-programmam-vhodyashhim-v-federalnyj-reestr/" TargetMode="External"/><Relationship Id="rId9" Type="http://schemas.openxmlformats.org/officeDocument/2006/relationships/hyperlink" Target="https://new.institutpk.ru/kursy/bjudzhetnye-kursy-povysheniya-kvalifikacii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6577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1539552" y="1282045"/>
            <a:ext cx="10086391" cy="25930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3600" b="1" i="0" dirty="0" smtClean="0">
                <a:solidFill>
                  <a:schemeClr val="bg1"/>
                </a:solidFill>
                <a:effectLst/>
                <a:latin typeface="Martian Mono" panose="020B0009020000000004" pitchFamily="49" charset="0"/>
              </a:rPr>
              <a:t>КРУГЛЫЙ СТОЛ</a:t>
            </a:r>
          </a:p>
          <a:p>
            <a:pPr>
              <a:lnSpc>
                <a:spcPts val="3900"/>
              </a:lnSpc>
            </a:pPr>
            <a:endParaRPr lang="ru-RU" sz="3600" b="1" i="0" dirty="0" smtClean="0">
              <a:solidFill>
                <a:schemeClr val="bg1"/>
              </a:solidFill>
              <a:effectLst/>
              <a:latin typeface="Martian Mono" panose="020B0009020000000004" pitchFamily="49" charset="0"/>
            </a:endParaRPr>
          </a:p>
          <a:p>
            <a:pPr>
              <a:lnSpc>
                <a:spcPts val="3900"/>
              </a:lnSpc>
            </a:pPr>
            <a:r>
              <a:rPr lang="ru-RU" sz="3600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Актуальные вопросы обеспечения условий инклюзивного образования в МСО</a:t>
            </a:r>
            <a:endParaRPr lang="ru-RU" sz="36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824759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="" xmlns:a16="http://schemas.microsoft.com/office/drawing/2014/main" id="{95617D2D-FC08-7FE8-84F3-8134934EE6DA}"/>
              </a:ext>
            </a:extLst>
          </p:cNvPr>
          <p:cNvSpPr txBox="1"/>
          <p:nvPr/>
        </p:nvSpPr>
        <p:spPr>
          <a:xfrm>
            <a:off x="1539553" y="1282045"/>
            <a:ext cx="9727161" cy="459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900"/>
              </a:lnSpc>
            </a:pPr>
            <a:r>
              <a:rPr lang="ru-RU" sz="3600" b="1" i="0" dirty="0" smtClean="0">
                <a:solidFill>
                  <a:schemeClr val="bg1"/>
                </a:solidFill>
                <a:effectLst/>
                <a:latin typeface="Martian Mono" panose="020B0009020000000004" pitchFamily="49" charset="0"/>
              </a:rPr>
              <a:t>ВОПРОСЫ</a:t>
            </a:r>
          </a:p>
          <a:p>
            <a:pPr>
              <a:lnSpc>
                <a:spcPts val="3900"/>
              </a:lnSpc>
            </a:pPr>
            <a:endParaRPr lang="ru-RU" sz="3600" b="1" i="0" dirty="0" smtClean="0">
              <a:solidFill>
                <a:schemeClr val="bg1"/>
              </a:solidFill>
              <a:effectLst/>
              <a:latin typeface="Martian Mono" panose="020B0009020000000004" pitchFamily="49" charset="0"/>
            </a:endParaRPr>
          </a:p>
          <a:p>
            <a:pPr marL="742950" indent="-742950">
              <a:lnSpc>
                <a:spcPts val="3900"/>
              </a:lnSpc>
              <a:buAutoNum type="arabicPeriod"/>
            </a:pPr>
            <a:r>
              <a:rPr lang="ru-RU" sz="3600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Изменения в ЛНА</a:t>
            </a:r>
          </a:p>
          <a:p>
            <a:pPr marL="742950" indent="-742950">
              <a:lnSpc>
                <a:spcPts val="3900"/>
              </a:lnSpc>
              <a:buAutoNum type="arabicPeriod"/>
            </a:pPr>
            <a:r>
              <a:rPr lang="ru-RU" sz="3600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Итоги прохождения итоговой аттестации обучающихся с нарушением интеллекта</a:t>
            </a:r>
          </a:p>
          <a:p>
            <a:pPr marL="742950" indent="-742950">
              <a:lnSpc>
                <a:spcPts val="3900"/>
              </a:lnSpc>
              <a:buAutoNum type="arabicPeriod"/>
            </a:pPr>
            <a:r>
              <a:rPr lang="ru-RU" sz="3600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Организация и технологии обучения школьников с РАС</a:t>
            </a:r>
          </a:p>
          <a:p>
            <a:pPr marL="742950" indent="-742950">
              <a:lnSpc>
                <a:spcPts val="3900"/>
              </a:lnSpc>
              <a:buAutoNum type="arabicPeriod"/>
            </a:pPr>
            <a:endParaRPr lang="ru-RU" sz="3600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27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="" xmlns:a16="http://schemas.microsoft.com/office/drawing/2014/main" id="{64E9A676-C149-6694-7E8D-BE6A1767AD9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="" xmlns:a16="http://schemas.microsoft.com/office/drawing/2014/main" id="{548D8657-7B3D-BC12-6224-9B09E77EB41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="" xmlns:a16="http://schemas.microsoft.com/office/drawing/2014/main" id="{EA681E49-9A79-49E8-EC6C-39C2CAEFC05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6F039D3F-BC99-99D5-F9EB-38098D7148E5}"/>
              </a:ext>
            </a:extLst>
          </p:cNvPr>
          <p:cNvSpPr txBox="1"/>
          <p:nvPr/>
        </p:nvSpPr>
        <p:spPr>
          <a:xfrm>
            <a:off x="481140" y="345175"/>
            <a:ext cx="4816207" cy="3488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«Горячие» документы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="" xmlns:a16="http://schemas.microsoft.com/office/drawing/2014/main" id="{0632EA71-6D0A-DD65-4F9B-A16105FF39FE}"/>
              </a:ext>
            </a:extLst>
          </p:cNvPr>
          <p:cNvSpPr txBox="1"/>
          <p:nvPr/>
        </p:nvSpPr>
        <p:spPr>
          <a:xfrm>
            <a:off x="958989" y="1329155"/>
            <a:ext cx="10325526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</a:rPr>
              <a:t>Приказ Минпросвещения России от 26.06.2025 </a:t>
            </a:r>
            <a:r>
              <a:rPr lang="ru-RU" dirty="0" smtClean="0">
                <a:solidFill>
                  <a:schemeClr val="bg1"/>
                </a:solidFill>
                <a:latin typeface="Ubuntu" panose="020B0504030602030204" pitchFamily="34" charset="0"/>
              </a:rPr>
              <a:t>№ </a:t>
            </a: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</a:rPr>
              <a:t>495 "Об утверждении федерального перечня учебников, допущенных к использованию при реализации имеющих государственную аккредитацию образовательных программ начального общего, основного общего, среднего общего образования организациями, осуществляющими образовательную деятельность, и установлении предельного срока использования исключенных учебников и разработанных в комплекте с ними учебных пособий" </a:t>
            </a:r>
          </a:p>
          <a:p>
            <a:pPr algn="just"/>
            <a:endParaRPr lang="ru-RU" dirty="0" smtClean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Ubuntu" panose="020B0504030602030204" pitchFamily="34" charset="0"/>
              </a:rPr>
              <a:t>Письмо </a:t>
            </a: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</a:rPr>
              <a:t>Минпросвещения России от 05.08.2025 </a:t>
            </a:r>
            <a:r>
              <a:rPr lang="ru-RU" dirty="0" smtClean="0">
                <a:solidFill>
                  <a:schemeClr val="bg1"/>
                </a:solidFill>
                <a:latin typeface="Ubuntu" panose="020B0504030602030204" pitchFamily="34" charset="0"/>
              </a:rPr>
              <a:t>№ </a:t>
            </a: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</a:rPr>
              <a:t>ОК-2142/03 "О направлении рекомендаций" (вместе с "Рекомендациями по организации каникул в 2025/26 учебном году</a:t>
            </a:r>
            <a:r>
              <a:rPr lang="ru-RU" dirty="0" smtClean="0">
                <a:solidFill>
                  <a:schemeClr val="bg1"/>
                </a:solidFill>
                <a:latin typeface="Ubuntu" panose="020B0504030602030204" pitchFamily="34" charset="0"/>
              </a:rPr>
              <a:t>")</a:t>
            </a:r>
          </a:p>
          <a:p>
            <a:pPr algn="just"/>
            <a:endParaRPr lang="ru-RU" dirty="0">
              <a:solidFill>
                <a:schemeClr val="bg1"/>
              </a:solidFill>
              <a:latin typeface="Ubuntu" panose="020B0504030602030204" pitchFamily="34" charset="0"/>
              <a:ea typeface="Moniqa Black" pitchFamily="2" charset="0"/>
            </a:endParaRPr>
          </a:p>
          <a:p>
            <a:pPr algn="just"/>
            <a:r>
              <a:rPr lang="ru-RU" dirty="0" smtClean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Письмо </a:t>
            </a: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Минпросвещения России от 01.07.2025 </a:t>
            </a:r>
            <a:r>
              <a:rPr lang="ru-RU" dirty="0" smtClean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№ </a:t>
            </a: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03-1326 "О направлении информации" (вместе с "Методическими рекомендациями по организации процесса обучения в первом классе в адаптационный период (сентябрь-октябрь</a:t>
            </a:r>
            <a:r>
              <a:rPr lang="ru-RU" dirty="0" smtClean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)")</a:t>
            </a:r>
          </a:p>
          <a:p>
            <a:pPr algn="just"/>
            <a:endParaRPr lang="ru-RU" dirty="0" smtClean="0">
              <a:solidFill>
                <a:schemeClr val="bg1"/>
              </a:solidFill>
              <a:latin typeface="Ubuntu" panose="020B0504030602030204" pitchFamily="34" charset="0"/>
              <a:ea typeface="Moniqa Black" pitchFamily="2" charset="0"/>
            </a:endParaRPr>
          </a:p>
          <a:p>
            <a:pPr algn="just"/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  <a:ea typeface="Moniqa Black" pitchFamily="2" charset="0"/>
              </a:rPr>
              <a:t>Методические рекомендации к вариантам расписаний уроков для обучающихся начального общего, основного общего и среднего общего образования</a:t>
            </a:r>
          </a:p>
        </p:txBody>
      </p:sp>
    </p:spTree>
    <p:extLst>
      <p:ext uri="{BB962C8B-B14F-4D97-AF65-F5344CB8AC3E}">
        <p14:creationId xmlns:p14="http://schemas.microsoft.com/office/powerpoint/2010/main" val="21537992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Группа 10">
            <a:extLst>
              <a:ext uri="{FF2B5EF4-FFF2-40B4-BE49-F238E27FC236}">
                <a16:creationId xmlns="" xmlns:a16="http://schemas.microsoft.com/office/drawing/2014/main" id="{64E9A676-C149-6694-7E8D-BE6A1767AD96}"/>
              </a:ext>
            </a:extLst>
          </p:cNvPr>
          <p:cNvGrpSpPr/>
          <p:nvPr/>
        </p:nvGrpSpPr>
        <p:grpSpPr>
          <a:xfrm>
            <a:off x="9144" y="-1075173"/>
            <a:ext cx="12192000" cy="2150346"/>
            <a:chOff x="0" y="-1178073"/>
            <a:chExt cx="12192000" cy="2150346"/>
          </a:xfrm>
        </p:grpSpPr>
        <p:sp>
          <p:nvSpPr>
            <p:cNvPr id="8" name="Прямоугольник 7">
              <a:extLst>
                <a:ext uri="{FF2B5EF4-FFF2-40B4-BE49-F238E27FC236}">
                  <a16:creationId xmlns="" xmlns:a16="http://schemas.microsoft.com/office/drawing/2014/main" id="{548D8657-7B3D-BC12-6224-9B09E77EB410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="" xmlns:a16="http://schemas.microsoft.com/office/drawing/2014/main" id="{EA681E49-9A79-49E8-EC6C-39C2CAEFC05F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9" name="Прямоугольник 8"/>
          <p:cNvSpPr/>
          <p:nvPr/>
        </p:nvSpPr>
        <p:spPr>
          <a:xfrm>
            <a:off x="1475232" y="1602200"/>
            <a:ext cx="1016508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</a:rPr>
              <a:t>Инструктивное письмо по порядку действий по организации вручения детям, поступающим в общеобразовательные организации, а также лицам, впервые получающим паспорт гражданина Российской Федерации, просветительских </a:t>
            </a: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</a:rPr>
              <a:t>материалов</a:t>
            </a:r>
          </a:p>
          <a:p>
            <a:endParaRPr lang="ru-RU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</a:rPr>
              <a:t>Перечень произведений патриотической направленности, созданных современными писателями и рекомендованных для внеклассного </a:t>
            </a: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</a:rPr>
              <a:t>чтения</a:t>
            </a:r>
          </a:p>
          <a:p>
            <a:endParaRPr lang="ru-RU" dirty="0">
              <a:solidFill>
                <a:schemeClr val="bg1"/>
              </a:solidFill>
              <a:latin typeface="Ubuntu" panose="020B0504030602030204" pitchFamily="34" charset="0"/>
            </a:endParaRPr>
          </a:p>
          <a:p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</a:rPr>
              <a:t>Проект приказа Минпросвещения России «О внесении изменений в пункт 25 Порядка организации и осуществления образовательной деятельности по основным общеобразовательным программам – образовательным программам начального общего, основного общего и среднего общего образования, утвержденного приказом Министерства просвещения Российской Федерации от 22 марта 2021 г. № 115</a:t>
            </a:r>
            <a:r>
              <a:rPr lang="ru-RU" dirty="0">
                <a:solidFill>
                  <a:schemeClr val="bg1"/>
                </a:solidFill>
                <a:latin typeface="Ubuntu" panose="020B0504030602030204" pitchFamily="34" charset="0"/>
              </a:rPr>
              <a:t>» (оценки за поведение)</a:t>
            </a:r>
            <a:endParaRPr lang="ru-RU" dirty="0">
              <a:solidFill>
                <a:schemeClr val="bg1"/>
              </a:solidFill>
              <a:latin typeface="Ubuntu" panose="020B050403060203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94944" y="213399"/>
            <a:ext cx="4526280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>
                <a:latin typeface="Martian Mono" panose="020B0009020000000004" pitchFamily="49" charset="0"/>
                <a:ea typeface="Moniqa Black" pitchFamily="2" charset="0"/>
              </a:rPr>
              <a:t>БАНК ДОКУМЕНТОВ  МИНИСТЕРСТВО ПРОСВЕЩЕНИЯ РФ</a:t>
            </a:r>
            <a:endParaRPr lang="ru-RU" b="1" dirty="0">
              <a:latin typeface="Martian Mono" panose="020B0009020000000004" pitchFamily="49" charset="0"/>
              <a:ea typeface="Moniqa Black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90095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="" xmlns:a16="http://schemas.microsoft.com/office/drawing/2014/main" id="{93189383-57FF-BA19-C7F0-E1CD987573EF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="" xmlns:a16="http://schemas.microsoft.com/office/drawing/2014/main" id="{1A615BD5-EACD-5529-BC96-5C5D7D44D6B9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rgbClr val="0055E8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="" xmlns:a16="http://schemas.microsoft.com/office/drawing/2014/main" id="{D773311E-238E-F6BD-DE96-605C7FE5E934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chemeClr val="bg1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1E740FB2-570D-B1A2-D039-8BA4CBC71DD3}"/>
              </a:ext>
            </a:extLst>
          </p:cNvPr>
          <p:cNvSpPr txBox="1"/>
          <p:nvPr/>
        </p:nvSpPr>
        <p:spPr>
          <a:xfrm>
            <a:off x="274320" y="117346"/>
            <a:ext cx="1064361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ПОВЫШЕНИЕ КВАЛИФИКАЦИИ И ПЕРЕПОДГОТОВКА </a:t>
            </a:r>
          </a:p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(ч. 5.2 </a:t>
            </a:r>
            <a:r>
              <a:rPr lang="ru-RU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ст. </a:t>
            </a:r>
            <a:r>
              <a:rPr lang="ru-RU" b="1" dirty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47  Федерального закона № 273-ФЗ «Об образовании в Российской Федерации</a:t>
            </a:r>
            <a:r>
              <a:rPr lang="ru-RU" b="1" dirty="0" smtClean="0">
                <a:solidFill>
                  <a:schemeClr val="bg1"/>
                </a:solidFill>
                <a:latin typeface="Martian Mono" panose="020B0009020000000004" pitchFamily="49" charset="0"/>
                <a:ea typeface="Moniqa Black" pitchFamily="2" charset="0"/>
              </a:rPr>
              <a:t>»)</a:t>
            </a:r>
            <a:endParaRPr lang="ru-RU" b="1" dirty="0">
              <a:solidFill>
                <a:schemeClr val="bg1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42A11FA1-C437-3B0E-4EAC-AB1AC665512A}"/>
              </a:ext>
            </a:extLst>
          </p:cNvPr>
          <p:cNvSpPr txBox="1"/>
          <p:nvPr/>
        </p:nvSpPr>
        <p:spPr>
          <a:xfrm>
            <a:off x="740664" y="1161288"/>
            <a:ext cx="10543851" cy="5601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700" b="1" u="sng" dirty="0">
                <a:solidFill>
                  <a:srgbClr val="0055E8"/>
                </a:solidFill>
                <a:latin typeface="Ubuntu" panose="020B0504030602030204" pitchFamily="34" charset="0"/>
              </a:rPr>
              <a:t>С</a:t>
            </a:r>
            <a:r>
              <a:rPr lang="ru-RU" sz="1700" b="1" u="sng" dirty="0" smtClean="0">
                <a:solidFill>
                  <a:srgbClr val="0055E8"/>
                </a:solidFill>
                <a:latin typeface="Ubuntu" panose="020B0504030602030204" pitchFamily="34" charset="0"/>
              </a:rPr>
              <a:t> </a:t>
            </a:r>
            <a:r>
              <a:rPr lang="ru-RU" sz="1700" b="1" u="sng" dirty="0">
                <a:solidFill>
                  <a:srgbClr val="0055E8"/>
                </a:solidFill>
                <a:latin typeface="Ubuntu" panose="020B0504030602030204" pitchFamily="34" charset="0"/>
              </a:rPr>
              <a:t>1 сентября 2025 </a:t>
            </a:r>
            <a:r>
              <a:rPr lang="ru-RU" sz="1700" b="1" dirty="0">
                <a:solidFill>
                  <a:srgbClr val="0055E8"/>
                </a:solidFill>
                <a:latin typeface="Ubuntu" panose="020B0504030602030204" pitchFamily="34" charset="0"/>
              </a:rPr>
              <a:t>года педагоги, реализующие основные общеобразовательные программы, а также лица, претендующие на аналогичные педагогические должности, смогут пройти соответствующее обучение </a:t>
            </a:r>
            <a:r>
              <a:rPr lang="ru-RU" sz="1700" b="1" u="sng" dirty="0">
                <a:solidFill>
                  <a:srgbClr val="0055E8"/>
                </a:solidFill>
                <a:latin typeface="Ubuntu" panose="020B0504030602030204" pitchFamily="34" charset="0"/>
              </a:rPr>
              <a:t>только в определенных образовательных организациях</a:t>
            </a:r>
            <a:r>
              <a:rPr lang="ru-RU" sz="17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:</a:t>
            </a:r>
          </a:p>
          <a:p>
            <a:r>
              <a:rPr lang="ru-RU" sz="17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- в </a:t>
            </a:r>
            <a:r>
              <a:rPr lang="ru-RU" sz="1700" b="1" dirty="0">
                <a:solidFill>
                  <a:srgbClr val="0055E8"/>
                </a:solidFill>
                <a:latin typeface="Ubuntu" panose="020B0504030602030204" pitchFamily="34" charset="0"/>
              </a:rPr>
              <a:t>государственных и муниципальных образовательных организациях,</a:t>
            </a:r>
          </a:p>
          <a:p>
            <a:r>
              <a:rPr lang="ru-RU" sz="17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- иных </a:t>
            </a:r>
            <a:r>
              <a:rPr lang="ru-RU" sz="1700" b="1" dirty="0">
                <a:solidFill>
                  <a:srgbClr val="0055E8"/>
                </a:solidFill>
                <a:latin typeface="Ubuntu" panose="020B0504030602030204" pitchFamily="34" charset="0"/>
              </a:rPr>
              <a:t>организациях, осуществляющих образовательную деятельность, учредителями которых (или одним из них) являются РФ, субъект РФ или муниципальное образование, </a:t>
            </a:r>
            <a:r>
              <a:rPr lang="ru-RU" sz="1700" b="1" dirty="0" err="1">
                <a:solidFill>
                  <a:srgbClr val="0055E8"/>
                </a:solidFill>
                <a:latin typeface="Ubuntu" panose="020B0504030602030204" pitchFamily="34" charset="0"/>
              </a:rPr>
              <a:t>госкорпорация</a:t>
            </a:r>
            <a:r>
              <a:rPr lang="ru-RU" sz="1700" b="1" dirty="0">
                <a:solidFill>
                  <a:srgbClr val="0055E8"/>
                </a:solidFill>
                <a:latin typeface="Ubuntu" panose="020B0504030602030204" pitchFamily="34" charset="0"/>
              </a:rPr>
              <a:t> или госкомпания, либо, если в уставном капитале такой организации присутствует их доля,</a:t>
            </a:r>
          </a:p>
          <a:p>
            <a:r>
              <a:rPr lang="ru-RU" sz="17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- образовательных </a:t>
            </a:r>
            <a:r>
              <a:rPr lang="ru-RU" sz="1700" b="1" dirty="0">
                <a:solidFill>
                  <a:srgbClr val="0055E8"/>
                </a:solidFill>
                <a:latin typeface="Ubuntu" panose="020B0504030602030204" pitchFamily="34" charset="0"/>
              </a:rPr>
              <a:t>организациях, расположенных в федеральной территории «Сириус»,</a:t>
            </a:r>
          </a:p>
          <a:p>
            <a:r>
              <a:rPr lang="ru-RU" sz="17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- организациях</a:t>
            </a:r>
            <a:r>
              <a:rPr lang="ru-RU" sz="1700" b="1" dirty="0">
                <a:solidFill>
                  <a:srgbClr val="0055E8"/>
                </a:solidFill>
                <a:latin typeface="Ubuntu" panose="020B0504030602030204" pitchFamily="34" charset="0"/>
              </a:rPr>
              <a:t>, осуществляющих образовательную деятельность на территориях инновационного центра «</a:t>
            </a:r>
            <a:r>
              <a:rPr lang="ru-RU" sz="1700" b="1" dirty="0" err="1">
                <a:solidFill>
                  <a:srgbClr val="0055E8"/>
                </a:solidFill>
                <a:latin typeface="Ubuntu" panose="020B0504030602030204" pitchFamily="34" charset="0"/>
              </a:rPr>
              <a:t>Сколково</a:t>
            </a:r>
            <a:r>
              <a:rPr lang="ru-RU" sz="1700" b="1" dirty="0">
                <a:solidFill>
                  <a:srgbClr val="0055E8"/>
                </a:solidFill>
                <a:latin typeface="Ubuntu" panose="020B0504030602030204" pitchFamily="34" charset="0"/>
              </a:rPr>
              <a:t>»,</a:t>
            </a:r>
          </a:p>
          <a:p>
            <a:r>
              <a:rPr lang="ru-RU" sz="17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- на </a:t>
            </a:r>
            <a:r>
              <a:rPr lang="ru-RU" sz="1700" b="1" dirty="0">
                <a:solidFill>
                  <a:srgbClr val="0055E8"/>
                </a:solidFill>
                <a:latin typeface="Ubuntu" panose="020B0504030602030204" pitchFamily="34" charset="0"/>
              </a:rPr>
              <a:t>территориях инновационных научно-технологических центров,</a:t>
            </a:r>
          </a:p>
          <a:p>
            <a:r>
              <a:rPr lang="ru-RU" sz="17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- в </a:t>
            </a:r>
            <a:r>
              <a:rPr lang="ru-RU" sz="1700" b="1" dirty="0">
                <a:solidFill>
                  <a:srgbClr val="0055E8"/>
                </a:solidFill>
                <a:latin typeface="Ubuntu" panose="020B0504030602030204" pitchFamily="34" charset="0"/>
              </a:rPr>
              <a:t>общероссийских спортивных федерациях (в части ДПО в области физической культуры и спорта).</a:t>
            </a:r>
          </a:p>
          <a:p>
            <a:pPr algn="just"/>
            <a:r>
              <a:rPr lang="ru-RU" sz="1700" b="1" dirty="0" smtClean="0">
                <a:solidFill>
                  <a:srgbClr val="FF0000"/>
                </a:solidFill>
                <a:latin typeface="Ubuntu" panose="020B0504030602030204" pitchFamily="34" charset="0"/>
              </a:rPr>
              <a:t>Эти </a:t>
            </a:r>
            <a:r>
              <a:rPr lang="ru-RU" sz="1700" b="1" dirty="0">
                <a:solidFill>
                  <a:srgbClr val="FF0000"/>
                </a:solidFill>
                <a:latin typeface="Ubuntu" panose="020B0504030602030204" pitchFamily="34" charset="0"/>
              </a:rPr>
              <a:t>изменения касаются только профильных курсов.</a:t>
            </a:r>
          </a:p>
          <a:p>
            <a:pPr algn="just"/>
            <a:r>
              <a:rPr lang="ru-RU" sz="1700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Курсы</a:t>
            </a:r>
            <a:r>
              <a:rPr lang="ru-RU" sz="1700" b="1" dirty="0">
                <a:solidFill>
                  <a:srgbClr val="0055E8"/>
                </a:solidFill>
                <a:latin typeface="Ubuntu" panose="020B0504030602030204" pitchFamily="34" charset="0"/>
              </a:rPr>
              <a:t>, которые не являются для педагогов профильными, можно проходить в любых организациях. Это касается оказания первой помощи, пожарной безопасности и так далее, так как они не являются частью основной </a:t>
            </a:r>
            <a:r>
              <a:rPr lang="ru-RU" b="1" dirty="0">
                <a:solidFill>
                  <a:srgbClr val="0055E8"/>
                </a:solidFill>
                <a:latin typeface="Ubuntu" panose="020B0504030602030204" pitchFamily="34" charset="0"/>
              </a:rPr>
              <a:t>общеобразовательной </a:t>
            </a:r>
            <a:r>
              <a:rPr lang="ru-RU" b="1" dirty="0" smtClean="0">
                <a:solidFill>
                  <a:srgbClr val="0055E8"/>
                </a:solidFill>
                <a:latin typeface="Ubuntu" panose="020B0504030602030204" pitchFamily="34" charset="0"/>
              </a:rPr>
              <a:t>программы.</a:t>
            </a:r>
          </a:p>
          <a:p>
            <a:pPr algn="just"/>
            <a:r>
              <a:rPr lang="ru-RU" sz="1700" b="1" dirty="0" smtClean="0">
                <a:solidFill>
                  <a:srgbClr val="FF0000"/>
                </a:solidFill>
                <a:latin typeface="Ubuntu" panose="020B0504030602030204" pitchFamily="34" charset="0"/>
              </a:rPr>
              <a:t>Все курсы повышения квалификации, которые будут пройдены до 1 сентября, засчитываются.</a:t>
            </a:r>
          </a:p>
          <a:p>
            <a:pPr algn="just"/>
            <a:r>
              <a:rPr lang="ru-RU" sz="1700" b="1" dirty="0" smtClean="0">
                <a:solidFill>
                  <a:srgbClr val="FF0000"/>
                </a:solidFill>
                <a:latin typeface="Ubuntu" panose="020B0504030602030204" pitchFamily="34" charset="0"/>
              </a:rPr>
              <a:t>Также </a:t>
            </a:r>
            <a:r>
              <a:rPr lang="ru-RU" sz="1700" b="1" dirty="0">
                <a:solidFill>
                  <a:srgbClr val="FF0000"/>
                </a:solidFill>
                <a:latin typeface="Ubuntu" panose="020B0504030602030204" pitchFamily="34" charset="0"/>
              </a:rPr>
              <a:t>засчитываются те курсы повышения квалификации и профессиональной переподготовки, на которые вы поступите до 1 сентября</a:t>
            </a:r>
            <a:r>
              <a:rPr lang="ru-RU" sz="1700" b="1" dirty="0" smtClean="0">
                <a:solidFill>
                  <a:srgbClr val="FF0000"/>
                </a:solidFill>
                <a:latin typeface="Ubuntu" panose="020B0504030602030204" pitchFamily="34" charset="0"/>
              </a:rPr>
              <a:t>.</a:t>
            </a:r>
            <a:endParaRPr lang="ru-RU" sz="1700" b="1" dirty="0">
              <a:solidFill>
                <a:srgbClr val="FF0000"/>
              </a:solidFill>
              <a:latin typeface="Ubuntu" panose="020B05040306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85451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088" y="471023"/>
            <a:ext cx="5510784" cy="8335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ru-RU" sz="1400" b="1" dirty="0">
                <a:latin typeface="Martian Mono" panose="020B0009020000000004" pitchFamily="49" charset="0"/>
                <a:ea typeface="Moniqa Black" pitchFamily="2" charset="0"/>
              </a:rPr>
              <a:t>План основных федеральных мероприятий</a:t>
            </a:r>
          </a:p>
          <a:p>
            <a:pPr>
              <a:lnSpc>
                <a:spcPts val="2000"/>
              </a:lnSpc>
            </a:pPr>
            <a:r>
              <a:rPr lang="ru-RU" sz="1400" b="1" dirty="0">
                <a:latin typeface="Martian Mono" panose="020B0009020000000004" pitchFamily="49" charset="0"/>
                <a:ea typeface="Moniqa Black" pitchFamily="2" charset="0"/>
              </a:rPr>
              <a:t>по реализации проекта </a:t>
            </a:r>
            <a:r>
              <a:rPr lang="ru-RU" sz="1400" b="1" dirty="0" smtClean="0">
                <a:latin typeface="Martian Mono" panose="020B0009020000000004" pitchFamily="49" charset="0"/>
                <a:ea typeface="Moniqa Black" pitchFamily="2" charset="0"/>
              </a:rPr>
              <a:t>«</a:t>
            </a:r>
            <a:r>
              <a:rPr lang="ru-RU" sz="1400" b="1" dirty="0">
                <a:latin typeface="Martian Mono" panose="020B0009020000000004" pitchFamily="49" charset="0"/>
                <a:ea typeface="Moniqa Black" pitchFamily="2" charset="0"/>
              </a:rPr>
              <a:t>Школа Минпросвещения России» </a:t>
            </a:r>
            <a:r>
              <a:rPr lang="ru-RU" sz="1400" b="1" dirty="0" smtClean="0">
                <a:latin typeface="Martian Mono" panose="020B0009020000000004" pitchFamily="49" charset="0"/>
                <a:ea typeface="Moniqa Black" pitchFamily="2" charset="0"/>
              </a:rPr>
              <a:t>в </a:t>
            </a:r>
            <a:r>
              <a:rPr lang="ru-RU" sz="1400" b="1" dirty="0">
                <a:latin typeface="Martian Mono" panose="020B0009020000000004" pitchFamily="49" charset="0"/>
                <a:ea typeface="Moniqa Black" pitchFamily="2" charset="0"/>
              </a:rPr>
              <a:t>2025 году</a:t>
            </a:r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675" t="29999" r="18625" b="28134"/>
          <a:stretch/>
        </p:blipFill>
        <p:spPr bwMode="auto">
          <a:xfrm>
            <a:off x="176784" y="1856232"/>
            <a:ext cx="5538216" cy="2871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475" t="18675" r="24175" b="17363"/>
          <a:stretch/>
        </p:blipFill>
        <p:spPr bwMode="auto">
          <a:xfrm>
            <a:off x="6062472" y="2420933"/>
            <a:ext cx="6016752" cy="43456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25" t="13067" r="1900" b="4666"/>
          <a:stretch/>
        </p:blipFill>
        <p:spPr bwMode="auto">
          <a:xfrm>
            <a:off x="6565392" y="-12266"/>
            <a:ext cx="4772042" cy="23957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355572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>
            <a:extLst>
              <a:ext uri="{FF2B5EF4-FFF2-40B4-BE49-F238E27FC236}">
                <a16:creationId xmlns="" xmlns:a16="http://schemas.microsoft.com/office/drawing/2014/main" id="{26CB2589-CBD4-B2C6-E405-6D2FDE401376}"/>
              </a:ext>
            </a:extLst>
          </p:cNvPr>
          <p:cNvGrpSpPr/>
          <p:nvPr/>
        </p:nvGrpSpPr>
        <p:grpSpPr>
          <a:xfrm>
            <a:off x="0" y="-1178073"/>
            <a:ext cx="12192000" cy="2150346"/>
            <a:chOff x="0" y="-1178073"/>
            <a:chExt cx="12192000" cy="2150346"/>
          </a:xfrm>
        </p:grpSpPr>
        <p:sp>
          <p:nvSpPr>
            <p:cNvPr id="3" name="Прямоугольник 2">
              <a:extLst>
                <a:ext uri="{FF2B5EF4-FFF2-40B4-BE49-F238E27FC236}">
                  <a16:creationId xmlns="" xmlns:a16="http://schemas.microsoft.com/office/drawing/2014/main" id="{4EC2EAF1-7EE9-321D-A490-D1FDBF0FD6FF}"/>
                </a:ext>
              </a:extLst>
            </p:cNvPr>
            <p:cNvSpPr/>
            <p:nvPr/>
          </p:nvSpPr>
          <p:spPr>
            <a:xfrm>
              <a:off x="0" y="0"/>
              <a:ext cx="12192000" cy="97227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" name="Полилиния: фигура 3">
              <a:extLst>
                <a:ext uri="{FF2B5EF4-FFF2-40B4-BE49-F238E27FC236}">
                  <a16:creationId xmlns="" xmlns:a16="http://schemas.microsoft.com/office/drawing/2014/main" id="{B3D6AABD-FA6D-74D1-EC7D-1EDA9946ED40}"/>
                </a:ext>
              </a:extLst>
            </p:cNvPr>
            <p:cNvSpPr/>
            <p:nvPr/>
          </p:nvSpPr>
          <p:spPr>
            <a:xfrm rot="3246842">
              <a:off x="9396403" y="-509181"/>
              <a:ext cx="2028108" cy="690324"/>
            </a:xfrm>
            <a:custGeom>
              <a:avLst/>
              <a:gdLst>
                <a:gd name="connsiteX0" fmla="*/ 0 w 11204293"/>
                <a:gd name="connsiteY0" fmla="*/ 347241 h 359036"/>
                <a:gd name="connsiteX1" fmla="*/ 1203767 w 11204293"/>
                <a:gd name="connsiteY1" fmla="*/ 57874 h 359036"/>
                <a:gd name="connsiteX2" fmla="*/ 2789499 w 11204293"/>
                <a:gd name="connsiteY2" fmla="*/ 324091 h 359036"/>
                <a:gd name="connsiteX3" fmla="*/ 4953964 w 11204293"/>
                <a:gd name="connsiteY3" fmla="*/ 104172 h 359036"/>
                <a:gd name="connsiteX4" fmla="*/ 6643868 w 11204293"/>
                <a:gd name="connsiteY4" fmla="*/ 347241 h 359036"/>
                <a:gd name="connsiteX5" fmla="*/ 8194876 w 11204293"/>
                <a:gd name="connsiteY5" fmla="*/ 57874 h 359036"/>
                <a:gd name="connsiteX6" fmla="*/ 9711159 w 11204293"/>
                <a:gd name="connsiteY6" fmla="*/ 358815 h 359036"/>
                <a:gd name="connsiteX7" fmla="*/ 11204293 w 11204293"/>
                <a:gd name="connsiteY7" fmla="*/ 0 h 3590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204293" h="359036">
                  <a:moveTo>
                    <a:pt x="0" y="347241"/>
                  </a:moveTo>
                  <a:cubicBezTo>
                    <a:pt x="369425" y="204486"/>
                    <a:pt x="738851" y="61732"/>
                    <a:pt x="1203767" y="57874"/>
                  </a:cubicBezTo>
                  <a:cubicBezTo>
                    <a:pt x="1668683" y="54016"/>
                    <a:pt x="2164466" y="316375"/>
                    <a:pt x="2789499" y="324091"/>
                  </a:cubicBezTo>
                  <a:cubicBezTo>
                    <a:pt x="3414532" y="331807"/>
                    <a:pt x="4311569" y="100314"/>
                    <a:pt x="4953964" y="104172"/>
                  </a:cubicBezTo>
                  <a:cubicBezTo>
                    <a:pt x="5596359" y="108030"/>
                    <a:pt x="6103716" y="354957"/>
                    <a:pt x="6643868" y="347241"/>
                  </a:cubicBezTo>
                  <a:cubicBezTo>
                    <a:pt x="7184020" y="339525"/>
                    <a:pt x="7683661" y="55945"/>
                    <a:pt x="8194876" y="57874"/>
                  </a:cubicBezTo>
                  <a:cubicBezTo>
                    <a:pt x="8706091" y="59803"/>
                    <a:pt x="9209590" y="368461"/>
                    <a:pt x="9711159" y="358815"/>
                  </a:cubicBezTo>
                  <a:cubicBezTo>
                    <a:pt x="10212728" y="349169"/>
                    <a:pt x="11007523" y="88739"/>
                    <a:pt x="11204293" y="0"/>
                  </a:cubicBezTo>
                </a:path>
              </a:pathLst>
            </a:custGeom>
            <a:noFill/>
            <a:ln w="28575">
              <a:solidFill>
                <a:srgbClr val="0055E8"/>
              </a:solidFill>
              <a:prstDash val="sysDash"/>
              <a:headEnd type="none" w="med" len="med"/>
              <a:tailEnd type="triangle" w="med" len="med"/>
              <a:extLst>
                <a:ext uri="{C807C97D-BFC1-408E-A445-0C87EB9F89A2}">
                  <ask:lineSketchStyleProps xmlns="" xmlns:ask="http://schemas.microsoft.com/office/drawing/2018/sketchyshapes" sd="4082870710">
                    <a:custGeom>
                      <a:avLst/>
                      <a:gdLst>
                        <a:gd name="connsiteX0" fmla="*/ 0 w 11204293"/>
                        <a:gd name="connsiteY0" fmla="*/ 347241 h 359036"/>
                        <a:gd name="connsiteX1" fmla="*/ 1203767 w 11204293"/>
                        <a:gd name="connsiteY1" fmla="*/ 57874 h 359036"/>
                        <a:gd name="connsiteX2" fmla="*/ 2789499 w 11204293"/>
                        <a:gd name="connsiteY2" fmla="*/ 324091 h 359036"/>
                        <a:gd name="connsiteX3" fmla="*/ 4953964 w 11204293"/>
                        <a:gd name="connsiteY3" fmla="*/ 104172 h 359036"/>
                        <a:gd name="connsiteX4" fmla="*/ 6643868 w 11204293"/>
                        <a:gd name="connsiteY4" fmla="*/ 347241 h 359036"/>
                        <a:gd name="connsiteX5" fmla="*/ 8194876 w 11204293"/>
                        <a:gd name="connsiteY5" fmla="*/ 57874 h 359036"/>
                        <a:gd name="connsiteX6" fmla="*/ 9711159 w 11204293"/>
                        <a:gd name="connsiteY6" fmla="*/ 358815 h 359036"/>
                        <a:gd name="connsiteX7" fmla="*/ 11204293 w 11204293"/>
                        <a:gd name="connsiteY7" fmla="*/ 0 h 35903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</a:cxnLst>
                      <a:rect l="l" t="t" r="r" b="b"/>
                      <a:pathLst>
                        <a:path w="11204293" h="359036" extrusionOk="0">
                          <a:moveTo>
                            <a:pt x="0" y="347241"/>
                          </a:moveTo>
                          <a:cubicBezTo>
                            <a:pt x="412985" y="267150"/>
                            <a:pt x="763256" y="21865"/>
                            <a:pt x="1203767" y="57874"/>
                          </a:cubicBezTo>
                          <a:cubicBezTo>
                            <a:pt x="1789937" y="167986"/>
                            <a:pt x="2244388" y="201421"/>
                            <a:pt x="2789499" y="324091"/>
                          </a:cubicBezTo>
                          <a:cubicBezTo>
                            <a:pt x="3342815" y="183844"/>
                            <a:pt x="4180251" y="55441"/>
                            <a:pt x="4953964" y="104172"/>
                          </a:cubicBezTo>
                          <a:cubicBezTo>
                            <a:pt x="5574613" y="75691"/>
                            <a:pt x="6239933" y="345277"/>
                            <a:pt x="6643868" y="347241"/>
                          </a:cubicBezTo>
                          <a:cubicBezTo>
                            <a:pt x="7117544" y="358792"/>
                            <a:pt x="7718274" y="58673"/>
                            <a:pt x="8194876" y="57874"/>
                          </a:cubicBezTo>
                          <a:cubicBezTo>
                            <a:pt x="8709311" y="17612"/>
                            <a:pt x="9209766" y="403372"/>
                            <a:pt x="9711159" y="358815"/>
                          </a:cubicBezTo>
                          <a:cubicBezTo>
                            <a:pt x="10162467" y="368906"/>
                            <a:pt x="10986486" y="115457"/>
                            <a:pt x="11204293" y="0"/>
                          </a:cubicBezTo>
                        </a:path>
                      </a:pathLst>
                    </a:custGeom>
                    <ask:type>
                      <ask:lineSketchNone/>
                    </ask:type>
                  </ask:lineSketchStyleProps>
                </a:ext>
              </a:extLst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5" name="TextBox 4">
            <a:extLst>
              <a:ext uri="{FF2B5EF4-FFF2-40B4-BE49-F238E27FC236}">
                <a16:creationId xmlns="" xmlns:a16="http://schemas.microsoft.com/office/drawing/2014/main" id="{7469E662-94FA-F9C7-C2E3-AE2CD57571BB}"/>
              </a:ext>
            </a:extLst>
          </p:cNvPr>
          <p:cNvSpPr txBox="1"/>
          <p:nvPr/>
        </p:nvSpPr>
        <p:spPr>
          <a:xfrm>
            <a:off x="481140" y="345175"/>
            <a:ext cx="4816207" cy="6052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000"/>
              </a:lnSpc>
            </a:pPr>
            <a:r>
              <a:rPr lang="ru-RU" b="1" dirty="0" smtClean="0">
                <a:solidFill>
                  <a:srgbClr val="0055E8"/>
                </a:solidFill>
                <a:latin typeface="Martian Mono" panose="020B0009020000000004" pitchFamily="49" charset="0"/>
                <a:ea typeface="Moniqa Black" pitchFamily="2" charset="0"/>
              </a:rPr>
              <a:t>КУРСЫ ПОВЫШЕНИЯ КВАЛИФИКАЦИИ МАОУ ДПО ИПК</a:t>
            </a:r>
            <a:endParaRPr lang="ru-RU" b="1" dirty="0">
              <a:solidFill>
                <a:srgbClr val="0055E8"/>
              </a:solidFill>
              <a:latin typeface="Martian Mono" panose="020B0009020000000004" pitchFamily="49" charset="0"/>
              <a:ea typeface="Moniqa Black" pitchFamily="2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50942692-2BE2-AA09-B8F6-42C0687B99EF}"/>
              </a:ext>
            </a:extLst>
          </p:cNvPr>
          <p:cNvSpPr txBox="1"/>
          <p:nvPr/>
        </p:nvSpPr>
        <p:spPr>
          <a:xfrm>
            <a:off x="1214203" y="2829466"/>
            <a:ext cx="70702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Ubuntu" panose="020B0504030602030204" pitchFamily="34" charset="0"/>
              </a:rPr>
              <a:t>Курсы по программам, входящим в Федеральный </a:t>
            </a:r>
            <a:r>
              <a:rPr lang="ru-RU" b="1" dirty="0" smtClean="0">
                <a:latin typeface="Ubuntu" panose="020B0504030602030204" pitchFamily="34" charset="0"/>
              </a:rPr>
              <a:t>реестр</a:t>
            </a:r>
          </a:p>
          <a:p>
            <a:r>
              <a:rPr lang="en-US" dirty="0" smtClean="0">
                <a:latin typeface="Ubuntu" panose="020B0504030602030204" pitchFamily="34" charset="0"/>
                <a:ea typeface="Moniqa Black" pitchFamily="2" charset="0"/>
                <a:hlinkClick r:id="rId4"/>
              </a:rPr>
              <a:t>https</a:t>
            </a:r>
            <a:r>
              <a:rPr lang="en-US" dirty="0">
                <a:latin typeface="Ubuntu" panose="020B0504030602030204" pitchFamily="34" charset="0"/>
                <a:ea typeface="Moniqa Black" pitchFamily="2" charset="0"/>
                <a:hlinkClick r:id="rId4"/>
              </a:rPr>
              <a:t>://new.institutpk.ru/kursy/kursy-po-programmam-vhodyashhim-v-federalnyj-reestr</a:t>
            </a:r>
            <a:r>
              <a:rPr lang="en-US" dirty="0" smtClean="0">
                <a:latin typeface="Ubuntu" panose="020B0504030602030204" pitchFamily="34" charset="0"/>
                <a:ea typeface="Moniqa Black" pitchFamily="2" charset="0"/>
                <a:hlinkClick r:id="rId4"/>
              </a:rPr>
              <a:t>/</a:t>
            </a:r>
            <a:endParaRPr lang="ru-RU" dirty="0" smtClean="0">
              <a:latin typeface="Ubuntu" panose="020B0504030602030204" pitchFamily="34" charset="0"/>
              <a:ea typeface="Moniqa Black" pitchFamily="2" charset="0"/>
            </a:endParaRPr>
          </a:p>
          <a:p>
            <a:endParaRPr lang="ru-RU" dirty="0">
              <a:latin typeface="Ubuntu" panose="020B0504030602030204" pitchFamily="34" charset="0"/>
              <a:ea typeface="Moniqa Black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46DC02D2-E597-40DD-0AE8-E513474A8846}"/>
              </a:ext>
            </a:extLst>
          </p:cNvPr>
          <p:cNvSpPr txBox="1"/>
          <p:nvPr/>
        </p:nvSpPr>
        <p:spPr>
          <a:xfrm>
            <a:off x="1214203" y="4048396"/>
            <a:ext cx="665878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Ubuntu" panose="020B0504030602030204" pitchFamily="34" charset="0"/>
              </a:rPr>
              <a:t>Заочная форма</a:t>
            </a:r>
          </a:p>
          <a:p>
            <a:r>
              <a:rPr lang="ru-RU" dirty="0" smtClean="0">
                <a:latin typeface="Ubuntu" panose="020B0504030602030204" pitchFamily="34" charset="0"/>
              </a:rPr>
              <a:t>Историческое </a:t>
            </a:r>
            <a:r>
              <a:rPr lang="ru-RU" dirty="0">
                <a:latin typeface="Ubuntu" panose="020B0504030602030204" pitchFamily="34" charset="0"/>
              </a:rPr>
              <a:t>просвещение в начальных классах </a:t>
            </a:r>
            <a:r>
              <a:rPr lang="ru-RU" dirty="0" smtClean="0">
                <a:latin typeface="Ubuntu" panose="020B0504030602030204" pitchFamily="34" charset="0"/>
              </a:rPr>
              <a:t>(72 </a:t>
            </a:r>
            <a:r>
              <a:rPr lang="ru-RU" dirty="0">
                <a:latin typeface="Ubuntu" panose="020B0504030602030204" pitchFamily="34" charset="0"/>
              </a:rPr>
              <a:t>часа</a:t>
            </a:r>
            <a:r>
              <a:rPr lang="ru-RU" dirty="0" smtClean="0">
                <a:latin typeface="Ubuntu" panose="020B0504030602030204" pitchFamily="34" charset="0"/>
              </a:rPr>
              <a:t>)</a:t>
            </a:r>
          </a:p>
          <a:p>
            <a:r>
              <a:rPr lang="ru-RU" dirty="0" smtClean="0">
                <a:latin typeface="Ubuntu" panose="020B0504030602030204" pitchFamily="34" charset="0"/>
              </a:rPr>
              <a:t> </a:t>
            </a:r>
          </a:p>
          <a:p>
            <a:r>
              <a:rPr lang="ru-RU" dirty="0">
                <a:latin typeface="Ubuntu" panose="020B0504030602030204" pitchFamily="34" charset="0"/>
                <a:ea typeface="Moniqa Black" pitchFamily="2" charset="0"/>
              </a:rPr>
              <a:t>Преподавание курса «История нашего края» в рамках изменения ФОП ООО </a:t>
            </a:r>
            <a:r>
              <a:rPr lang="ru-RU" dirty="0" smtClean="0">
                <a:latin typeface="Ubuntu" panose="020B0504030602030204" pitchFamily="34" charset="0"/>
                <a:ea typeface="Moniqa Black" pitchFamily="2" charset="0"/>
              </a:rPr>
              <a:t>(72 часа)</a:t>
            </a:r>
          </a:p>
          <a:p>
            <a:r>
              <a:rPr lang="en-US" dirty="0">
                <a:latin typeface="Ubuntu" panose="020B0504030602030204" pitchFamily="34" charset="0"/>
                <a:ea typeface="Moniqa Black" pitchFamily="2" charset="0"/>
                <a:hlinkClick r:id="rId5"/>
              </a:rPr>
              <a:t>https://new.institutpk.ru/kursy/vnebjudzhetnye-kursy-povysheniya-kvalifikacii/kursy-povysheniya-kvalifikacii-zaochnaya-forma/programmy-po-aktualnym-napravleniyam-obrazovatelnoj-praktiki-zaochnaya-forma</a:t>
            </a:r>
            <a:r>
              <a:rPr lang="en-US" dirty="0" smtClean="0">
                <a:latin typeface="Ubuntu" panose="020B0504030602030204" pitchFamily="34" charset="0"/>
                <a:ea typeface="Moniqa Black" pitchFamily="2" charset="0"/>
                <a:hlinkClick r:id="rId5"/>
              </a:rPr>
              <a:t>/</a:t>
            </a:r>
            <a:endParaRPr lang="ru-RU" dirty="0" smtClean="0">
              <a:latin typeface="Ubuntu" panose="020B0504030602030204" pitchFamily="34" charset="0"/>
              <a:ea typeface="Moniqa Black" pitchFamily="2" charset="0"/>
            </a:endParaRPr>
          </a:p>
          <a:p>
            <a:endParaRPr lang="ru-RU" dirty="0">
              <a:latin typeface="Ubuntu" panose="020B0504030602030204" pitchFamily="34" charset="0"/>
              <a:ea typeface="Moniqa Black" pitchFamily="2" charset="0"/>
            </a:endParaRPr>
          </a:p>
          <a:p>
            <a:endParaRPr lang="ru-RU" dirty="0">
              <a:latin typeface="Ubuntu" panose="020B0504030602030204" pitchFamily="34" charset="0"/>
              <a:ea typeface="Moniqa Black" pitchFamily="2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525" t="18666" r="22975" b="26000"/>
          <a:stretch/>
        </p:blipFill>
        <p:spPr bwMode="auto">
          <a:xfrm>
            <a:off x="8128223" y="2411305"/>
            <a:ext cx="1350119" cy="13340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325" t="19467" r="21175" b="20534"/>
          <a:stretch/>
        </p:blipFill>
        <p:spPr bwMode="auto">
          <a:xfrm>
            <a:off x="8179789" y="5307285"/>
            <a:ext cx="1255279" cy="1227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400" t="21457" r="21781" b="20358"/>
          <a:stretch/>
        </p:blipFill>
        <p:spPr bwMode="auto">
          <a:xfrm>
            <a:off x="8150307" y="4015585"/>
            <a:ext cx="1305949" cy="12002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278211" y="1034525"/>
            <a:ext cx="65947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Ubuntu" panose="020B0504030602030204" pitchFamily="34" charset="0"/>
              </a:rPr>
              <a:t>Бюджетные курсы </a:t>
            </a:r>
          </a:p>
          <a:p>
            <a:r>
              <a:rPr lang="ru-RU" dirty="0">
                <a:latin typeface="Ubuntu" panose="020B0504030602030204" pitchFamily="34" charset="0"/>
                <a:ea typeface="Moniqa Black" pitchFamily="2" charset="0"/>
              </a:rPr>
              <a:t>Современные технологии коррекционно-развивающей работы с обучающимися с нарушением интеллекта</a:t>
            </a:r>
          </a:p>
          <a:p>
            <a:r>
              <a:rPr lang="ru-RU" dirty="0">
                <a:latin typeface="Ubuntu" panose="020B0504030602030204" pitchFamily="34" charset="0"/>
                <a:ea typeface="Moniqa Black" pitchFamily="2" charset="0"/>
              </a:rPr>
              <a:t>29.09 – 22.12.2025 (понедельники</a:t>
            </a:r>
            <a:r>
              <a:rPr lang="ru-RU" dirty="0" smtClean="0">
                <a:latin typeface="Ubuntu" panose="020B0504030602030204" pitchFamily="34" charset="0"/>
                <a:ea typeface="Moniqa Black" pitchFamily="2" charset="0"/>
              </a:rPr>
              <a:t>), </a:t>
            </a:r>
            <a:r>
              <a:rPr lang="ru-RU" dirty="0">
                <a:latin typeface="Ubuntu" panose="020B0504030602030204" pitchFamily="34" charset="0"/>
                <a:ea typeface="Moniqa Black" pitchFamily="2" charset="0"/>
              </a:rPr>
              <a:t>72 часа, </a:t>
            </a:r>
            <a:r>
              <a:rPr lang="ru-RU" dirty="0">
                <a:latin typeface="Ubuntu" panose="020B0504030602030204" pitchFamily="34" charset="0"/>
                <a:ea typeface="Moniqa Black" pitchFamily="2" charset="0"/>
              </a:rPr>
              <a:t>очно</a:t>
            </a:r>
          </a:p>
          <a:p>
            <a:r>
              <a:rPr lang="en-US" dirty="0">
                <a:latin typeface="Ubuntu" panose="020B0504030602030204" pitchFamily="34" charset="0"/>
                <a:hlinkClick r:id="rId9"/>
              </a:rPr>
              <a:t>https://new.institutpk.ru/kursy/bjudzhetnye-kursy-povysheniya-kvalifikacii</a:t>
            </a:r>
            <a:r>
              <a:rPr lang="en-US" dirty="0" smtClean="0">
                <a:latin typeface="Ubuntu" panose="020B0504030602030204" pitchFamily="34" charset="0"/>
                <a:hlinkClick r:id="rId9"/>
              </a:rPr>
              <a:t>/</a:t>
            </a:r>
            <a:endParaRPr lang="ru-RU" dirty="0" smtClean="0">
              <a:latin typeface="Ubuntu" panose="020B0504030602030204" pitchFamily="34" charset="0"/>
            </a:endParaRPr>
          </a:p>
          <a:p>
            <a:endParaRPr lang="ru-RU" dirty="0">
              <a:latin typeface="Ubuntu" panose="020B0504030602030204" pitchFamily="34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550" t="19724" r="22450" b="20943"/>
          <a:stretch/>
        </p:blipFill>
        <p:spPr bwMode="auto">
          <a:xfrm>
            <a:off x="8116689" y="1034525"/>
            <a:ext cx="1293320" cy="13080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74228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8952" y="667512"/>
            <a:ext cx="10469880" cy="57481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4840513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Стандартная">
      <a:majorFont>
        <a:latin typeface="Aptos Display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=""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186</TotalTime>
  <Words>652</Words>
  <Application>Microsoft Office PowerPoint</Application>
  <PresentationFormat>Произвольный</PresentationFormat>
  <Paragraphs>63</Paragraphs>
  <Slides>9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Moniqa Black</vt:lpstr>
      <vt:lpstr>Ubuntu</vt:lpstr>
      <vt:lpstr>Martian Mono</vt:lpstr>
      <vt:lpstr>Aptos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Anton Nepocatykh</dc:creator>
  <cp:lastModifiedBy>Ольга Анатольевна</cp:lastModifiedBy>
  <cp:revision>55</cp:revision>
  <dcterms:created xsi:type="dcterms:W3CDTF">2025-08-11T06:32:47Z</dcterms:created>
  <dcterms:modified xsi:type="dcterms:W3CDTF">2025-08-25T13:02:08Z</dcterms:modified>
</cp:coreProperties>
</file>